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4630400" cy="8229600"/>
  <p:notesSz cx="6858000" cy="9947275"/>
  <p:embeddedFontLst>
    <p:embeddedFont>
      <p:font typeface="Open Sans" panose="020B0606030504020204" pitchFamily="34" charset="0"/>
      <p:regular r:id="rId24"/>
    </p:embeddedFont>
    <p:embeddedFont>
      <p:font typeface="Playfair Display Bold" panose="020B0604020202020204" charset="-52"/>
      <p:bold r:id="rId25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6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006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218" tIns="33609" rIns="67218" bIns="3360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218" tIns="33609" rIns="67218" bIns="33609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0697" y="287903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Безпечний Інтернет: Захисти себе в цифровому світі</a:t>
            </a:r>
            <a:endParaRPr lang="en-US" sz="4450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9C13505-97AE-040F-9992-16B734FE2258}"/>
              </a:ext>
            </a:extLst>
          </p:cNvPr>
          <p:cNvSpPr/>
          <p:nvPr/>
        </p:nvSpPr>
        <p:spPr>
          <a:xfrm>
            <a:off x="1073303" y="6630511"/>
            <a:ext cx="2536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Підготувала:</a:t>
            </a:r>
          </a:p>
          <a:p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викладач інформатики</a:t>
            </a:r>
          </a:p>
          <a:p>
            <a:r>
              <a:rPr lang="uk-UA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Петрів Ірина Б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огданівна</a:t>
            </a:r>
            <a:endParaRPr lang="uk-U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5903" y="625673"/>
            <a:ext cx="7564993" cy="140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Разом за безпечний Інтернет!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275903" y="2371844"/>
            <a:ext cx="3670340" cy="2377678"/>
          </a:xfrm>
          <a:prstGeom prst="roundRect">
            <a:avLst>
              <a:gd name="adj" fmla="val 22769"/>
            </a:avLst>
          </a:prstGeom>
          <a:solidFill>
            <a:srgbClr val="E0E0EC"/>
          </a:solidFill>
          <a:ln/>
        </p:spPr>
      </p:sp>
      <p:sp>
        <p:nvSpPr>
          <p:cNvPr id="5" name="Text 2"/>
          <p:cNvSpPr/>
          <p:nvPr/>
        </p:nvSpPr>
        <p:spPr>
          <a:xfrm>
            <a:off x="6501408" y="2597348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Освіта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1408" y="3084314"/>
            <a:ext cx="3219331" cy="1439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Діліться знаннями з друзями та родиною — регулярні розмови підвищують обізнаність.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0557" y="2371844"/>
            <a:ext cx="3670340" cy="2377678"/>
          </a:xfrm>
          <a:prstGeom prst="roundRect">
            <a:avLst>
              <a:gd name="adj" fmla="val 22769"/>
            </a:avLst>
          </a:prstGeom>
          <a:solidFill>
            <a:srgbClr val="E0E0EC"/>
          </a:solidFill>
          <a:ln/>
        </p:spPr>
      </p:sp>
      <p:sp>
        <p:nvSpPr>
          <p:cNvPr id="8" name="Text 5"/>
          <p:cNvSpPr/>
          <p:nvPr/>
        </p:nvSpPr>
        <p:spPr>
          <a:xfrm>
            <a:off x="10396061" y="2597348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Підтримка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6061" y="3084314"/>
            <a:ext cx="3219331" cy="1079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Підтримуйте жертв кібербулінгу — допомога може змінити життя.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75903" y="4973836"/>
            <a:ext cx="7564993" cy="1657826"/>
          </a:xfrm>
          <a:prstGeom prst="roundRect">
            <a:avLst>
              <a:gd name="adj" fmla="val 32656"/>
            </a:avLst>
          </a:prstGeom>
          <a:solidFill>
            <a:srgbClr val="E0E0EC"/>
          </a:solidFill>
          <a:ln/>
        </p:spPr>
      </p:sp>
      <p:sp>
        <p:nvSpPr>
          <p:cNvPr id="11" name="Text 8"/>
          <p:cNvSpPr/>
          <p:nvPr/>
        </p:nvSpPr>
        <p:spPr>
          <a:xfrm>
            <a:off x="6501408" y="5199340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Дія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1408" y="5686306"/>
            <a:ext cx="7113984" cy="719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Впроваджуйте звички безпеки сьогодні: паролі, оновлення, перевірка джерел.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275903" y="6883956"/>
            <a:ext cx="7564993" cy="719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Безпека починається з кожного з нас — будьте уважні, обережні та відповідальні онлайн.</a:t>
            </a:r>
            <a:endParaRPr lang="en-US" sz="1750" dirty="0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5840926B-4957-EC44-C6CD-5748DCB5D951}"/>
              </a:ext>
            </a:extLst>
          </p:cNvPr>
          <p:cNvSpPr/>
          <p:nvPr/>
        </p:nvSpPr>
        <p:spPr>
          <a:xfrm>
            <a:off x="12790449" y="7727795"/>
            <a:ext cx="1739590" cy="401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46EC154-0CFB-7643-AD25-B04E66727815}"/>
              </a:ext>
            </a:extLst>
          </p:cNvPr>
          <p:cNvSpPr/>
          <p:nvPr/>
        </p:nvSpPr>
        <p:spPr>
          <a:xfrm>
            <a:off x="12790449" y="7727795"/>
            <a:ext cx="1739590" cy="401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222610B-0952-5AE2-82DF-ACDB99AEBA47}"/>
              </a:ext>
            </a:extLst>
          </p:cNvPr>
          <p:cNvSpPr/>
          <p:nvPr/>
        </p:nvSpPr>
        <p:spPr>
          <a:xfrm>
            <a:off x="4429061" y="564248"/>
            <a:ext cx="5014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Перевірка знань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FB2F32B-CFBD-14E6-A690-B0CBB943A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088" y="1876748"/>
            <a:ext cx="11819005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1.</a:t>
            </a:r>
            <a:r>
              <a:rPr lang="uk-UA" altLang="uk-UA" sz="2400" dirty="0">
                <a:solidFill>
                  <a:srgbClr val="1F1F1F"/>
                </a:solidFill>
                <a:latin typeface="Google Sans Flex"/>
              </a:rPr>
              <a:t> </a:t>
            </a: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Який із цих паролів вважається найнадійнішим для захисту вашого облікового запису?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3" name="Рисунок 12" descr="Зображення, що містить Шрифт, текст, Графіка, логотип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AAAC6C89-9F6B-B638-11ED-3F09BEAAD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99" y="3942486"/>
            <a:ext cx="3047453" cy="805817"/>
          </a:xfrm>
          <a:prstGeom prst="rect">
            <a:avLst/>
          </a:prstGeom>
        </p:spPr>
      </p:pic>
      <p:pic>
        <p:nvPicPr>
          <p:cNvPr id="15" name="Рисунок 14" descr="Зображення, що містить Шрифт, текст, білий, Графік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792BEC8-8530-ED29-F520-BB8990449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106" y="5216358"/>
            <a:ext cx="3181198" cy="904874"/>
          </a:xfrm>
          <a:prstGeom prst="rect">
            <a:avLst/>
          </a:prstGeom>
        </p:spPr>
      </p:pic>
      <p:pic>
        <p:nvPicPr>
          <p:cNvPr id="19" name="Рисунок 18" descr="Зображення, що містить текст, Шрифт, знімок екрана, ряд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014B1A1F-2C4E-1369-5AD5-19B1EBCC5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749" y="6573391"/>
            <a:ext cx="5762625" cy="8858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0D1DC40-25E1-8ADE-F37A-3F3B29EF4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105" y="6589286"/>
            <a:ext cx="3150185" cy="4616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2308EB-0B2B-ACFA-F293-6E5DE2880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099" y="3114864"/>
            <a:ext cx="2196275" cy="71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C8AF4-B2E6-8475-9A15-C220945AA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984" y="7672639"/>
            <a:ext cx="1804416" cy="4445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09C4CE-AC89-3F4E-EC61-B6739B0F1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71" y="640651"/>
            <a:ext cx="12371351" cy="1212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376917-281F-C1D2-C60F-F19C0BADF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0" y="2354770"/>
            <a:ext cx="9906728" cy="7298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D66603-A0F4-5454-66C7-835A7EF25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0" y="3450336"/>
            <a:ext cx="9616497" cy="10026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B274E2-D59C-100F-A0FE-6CE725975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249" y="4825745"/>
            <a:ext cx="8156655" cy="7298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EB5625-09E2-7B31-0F30-0E877EE3B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250" y="5859776"/>
            <a:ext cx="9249347" cy="1002601"/>
          </a:xfrm>
          <a:prstGeom prst="rect">
            <a:avLst/>
          </a:prstGeom>
        </p:spPr>
      </p:pic>
      <p:pic>
        <p:nvPicPr>
          <p:cNvPr id="15" name="Рисунок 14" descr="Зображення, що містить текст, Шрифт, знімок екрана, ряд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7C947E63-4E04-D413-6F6C-A2AB6AFCD7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8668" y="4856985"/>
            <a:ext cx="4935283" cy="8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0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3732B-EEFE-4994-DCF0-77C182D94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E41A7D-60B1-7175-9541-B425D1D2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984" y="7672639"/>
            <a:ext cx="1804416" cy="444566"/>
          </a:xfrm>
          <a:prstGeom prst="rect">
            <a:avLst/>
          </a:prstGeom>
        </p:spPr>
      </p:pic>
      <p:pic>
        <p:nvPicPr>
          <p:cNvPr id="4" name="Рисунок 3" descr="Зображення, що містить текст, Шрифт, типографія, ряд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237FD15A-E502-1D6A-57D0-802441BA9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03" y="792480"/>
            <a:ext cx="9049230" cy="870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CA9CF9-DBA8-1F76-450A-717CE2EA1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009" y="2260092"/>
            <a:ext cx="8791025" cy="9707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DDBD56-CFF2-0424-FEBA-78B8C58CE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009" y="3734618"/>
            <a:ext cx="8249222" cy="7603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21F603-C696-B87A-64C6-426B58173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009" y="5150738"/>
            <a:ext cx="8644127" cy="760363"/>
          </a:xfrm>
          <a:prstGeom prst="rect">
            <a:avLst/>
          </a:prstGeom>
        </p:spPr>
      </p:pic>
      <p:pic>
        <p:nvPicPr>
          <p:cNvPr id="12" name="Рисунок 11" descr="Зображення, що містить Шрифт, текст, ряд, типографі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63E9B71-77EF-EBB9-56B0-02A3E2896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355" y="6566858"/>
            <a:ext cx="7618837" cy="760363"/>
          </a:xfrm>
          <a:prstGeom prst="rect">
            <a:avLst/>
          </a:prstGeom>
        </p:spPr>
      </p:pic>
      <p:pic>
        <p:nvPicPr>
          <p:cNvPr id="14" name="Рисунок 13" descr="Зображення, що містить текст, Шрифт, знімок екрана, ряд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49CEDB31-5DF2-4E30-5008-B8A25FAAB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781" y="2687763"/>
            <a:ext cx="59245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2F0B3-A120-A763-1FBF-A1BD6371E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D1DEC0-26A8-54BC-1F58-AA777F243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984" y="7672639"/>
            <a:ext cx="1804416" cy="4445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11259C-A14A-2059-4E0E-29C1FBEC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100" y="670369"/>
            <a:ext cx="11633715" cy="11828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E0D44F-228E-F42B-DD2D-076B72DCA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546" y="2371724"/>
            <a:ext cx="7625574" cy="627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D501B0-9C6B-48F1-9898-A89F57642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546" y="3354161"/>
            <a:ext cx="7625574" cy="6808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FDBE74-C6DE-1BFA-2AB6-E21F70057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547" y="4448582"/>
            <a:ext cx="6734366" cy="6499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1414D-2809-11ED-EF97-7B5CC0E4C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546" y="5719952"/>
            <a:ext cx="8855774" cy="999845"/>
          </a:xfrm>
          <a:prstGeom prst="rect">
            <a:avLst/>
          </a:prstGeom>
        </p:spPr>
      </p:pic>
      <p:pic>
        <p:nvPicPr>
          <p:cNvPr id="14" name="Рисунок 13" descr="Зображення, що містить текст, Шрифт, знімок екрана, ряд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820A6361-2BDB-635A-6845-B7C3025E5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3764" y="3791361"/>
            <a:ext cx="57435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6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FBD36-AFE1-378C-1C6F-83921A242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CB9DC7-A544-5B07-A5FB-0370C4BC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984" y="7672639"/>
            <a:ext cx="1804416" cy="4445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4979E8-B754-3C39-E071-3A60F6D7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37" y="556260"/>
            <a:ext cx="12546058" cy="9677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A99D3F-BFC2-6DAD-0990-8FBD99FA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37" y="2403538"/>
            <a:ext cx="8419142" cy="6444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328048-B3AA-713E-6D7D-C1788E00C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33" y="3605307"/>
            <a:ext cx="5276533" cy="6444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C8F247-761E-1231-75FB-9A482172B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33" y="4787074"/>
            <a:ext cx="8187119" cy="6892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C3B96F-9FD7-B091-5435-293259BAB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233" y="5860922"/>
            <a:ext cx="8505427" cy="881253"/>
          </a:xfrm>
          <a:prstGeom prst="rect">
            <a:avLst/>
          </a:prstGeom>
        </p:spPr>
      </p:pic>
      <p:pic>
        <p:nvPicPr>
          <p:cNvPr id="14" name="Рисунок 13" descr="Зображення, що містить текст, Шрифт, знімок екрана, ряд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CB92F45A-33E6-AF43-60A7-E2AEC1D01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1287" y="6413372"/>
            <a:ext cx="61912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DE316-6B66-13E8-C5A1-94CD8AE24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88FE05-8D88-14C8-58B2-BA509AACF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984" y="7672639"/>
            <a:ext cx="1804416" cy="4445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75D7C2-9A6C-360A-B834-294433A78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447" y="797623"/>
            <a:ext cx="10322591" cy="1079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88F509-F553-D010-3CA9-9BDA907D8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47" y="2645664"/>
            <a:ext cx="8234144" cy="7997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FCC3D8-8189-614B-702E-FB3EB8220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098" y="3760281"/>
            <a:ext cx="9792465" cy="10799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162581-2BC2-791F-E9D7-A10A987BA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447" y="5179699"/>
            <a:ext cx="8545254" cy="609408"/>
          </a:xfrm>
          <a:prstGeom prst="rect">
            <a:avLst/>
          </a:prstGeom>
        </p:spPr>
      </p:pic>
      <p:pic>
        <p:nvPicPr>
          <p:cNvPr id="12" name="Рисунок 11" descr="Зображення, що містить текст, Шрифт, ряд, знімок екран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8026625-C81C-C1D5-217E-0623055F1D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447" y="6465762"/>
            <a:ext cx="7355995" cy="739709"/>
          </a:xfrm>
          <a:prstGeom prst="rect">
            <a:avLst/>
          </a:prstGeom>
        </p:spPr>
      </p:pic>
      <p:pic>
        <p:nvPicPr>
          <p:cNvPr id="14" name="Рисунок 13" descr="Зображення, що містить текст, Шрифт, знімок екрана, ряд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655D3E13-EC75-3D12-DBD1-0854FCEBDB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275" y="4213479"/>
            <a:ext cx="63341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3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632E3-BFE1-9ABE-D849-9B35678E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96B712-80AF-D1BA-BEA7-4EA62E925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984" y="7672639"/>
            <a:ext cx="1804416" cy="4445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026A16-9054-C7C2-C547-6C68CBAC6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609600"/>
            <a:ext cx="11311832" cy="12070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4D8033-2E65-5F13-A3E8-31B76AD11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" y="2670048"/>
            <a:ext cx="7861788" cy="704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9AB74C-5ACB-B5FE-2553-2B31C3923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" y="3523488"/>
            <a:ext cx="7062885" cy="7048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4BDF01-38FF-8418-ABEF-2EEEC74EC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" y="4376928"/>
            <a:ext cx="9117584" cy="10241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6E9839-5917-B73E-942B-35ADB9CEC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" y="5549646"/>
            <a:ext cx="7998342" cy="582930"/>
          </a:xfrm>
          <a:prstGeom prst="rect">
            <a:avLst/>
          </a:prstGeom>
        </p:spPr>
      </p:pic>
      <p:pic>
        <p:nvPicPr>
          <p:cNvPr id="14" name="Рисунок 13" descr="Зображення, що містить текст, Шрифт, знімок екрана, ряд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FFB38519-EE93-8B60-5DC9-692930E26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9028" y="4888992"/>
            <a:ext cx="59055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1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EB0DB-1699-6F8B-434D-6ADB32F53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3085C-A3C0-8127-E5E3-C861AAB9F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984" y="7672639"/>
            <a:ext cx="1804416" cy="444566"/>
          </a:xfrm>
          <a:prstGeom prst="rect">
            <a:avLst/>
          </a:prstGeom>
        </p:spPr>
      </p:pic>
      <p:pic>
        <p:nvPicPr>
          <p:cNvPr id="4" name="Рисунок 3" descr="Зображення, що містить Шрифт, текст, Графіка, білий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B8A0A35F-8755-AFBB-3C79-C7F6D4BB8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36" y="644270"/>
            <a:ext cx="5551399" cy="8797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966CC1-A558-1402-8834-CFB5DC1D4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36" y="2097024"/>
            <a:ext cx="6672590" cy="6376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3CEAC7-CECA-9AF6-94A1-265D0E6CC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436" y="3108292"/>
            <a:ext cx="7304713" cy="6376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18A12F-B5EB-9C35-58BF-D14B7390B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436" y="4096512"/>
            <a:ext cx="7637375" cy="6376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E88AA0-43B3-0AB3-3D60-922C20093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436" y="5084732"/>
            <a:ext cx="8940581" cy="962215"/>
          </a:xfrm>
          <a:prstGeom prst="rect">
            <a:avLst/>
          </a:prstGeom>
        </p:spPr>
      </p:pic>
      <p:pic>
        <p:nvPicPr>
          <p:cNvPr id="14" name="Рисунок 13" descr="Зображення, що містить текст, Шрифт, знімок екрана, ряд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7D44A6E0-8A9B-F680-F840-47E35FAB7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2274" y="5567365"/>
            <a:ext cx="623887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A422-9B40-038E-FC81-99C43650B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B9C351-7912-C1A0-F808-8D23B0AB7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984" y="7672639"/>
            <a:ext cx="1804416" cy="4445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E6BD9B-25D2-F92F-C5E8-DA5163D67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203" y="719329"/>
            <a:ext cx="9951770" cy="10730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37FD0D-FA80-5FE3-61DE-F8650222D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203" y="2688146"/>
            <a:ext cx="9109314" cy="6566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8E4D83-3F83-2CC6-0BE0-587C8B61C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203" y="3786473"/>
            <a:ext cx="6909132" cy="6566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1AA6CB-4097-420E-8327-9AAF3FEDE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203" y="4878702"/>
            <a:ext cx="8581310" cy="10222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F4F624-4940-8F17-B0E5-22338DDE3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203" y="6336502"/>
            <a:ext cx="6660862" cy="527593"/>
          </a:xfrm>
          <a:prstGeom prst="rect">
            <a:avLst/>
          </a:prstGeom>
        </p:spPr>
      </p:pic>
      <p:pic>
        <p:nvPicPr>
          <p:cNvPr id="14" name="Рисунок 13" descr="Зображення, що містить текст, Шрифт, знімок екрана, ряд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5940A27D-7F37-0D7D-C1CC-D9B171A0E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5668" y="5410389"/>
            <a:ext cx="60102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311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Чому безпека в Інтернеті важлива?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88883"/>
            <a:ext cx="3664744" cy="3112889"/>
          </a:xfrm>
          <a:prstGeom prst="roundRect">
            <a:avLst>
              <a:gd name="adj" fmla="val 1093"/>
            </a:avLst>
          </a:prstGeom>
          <a:solidFill>
            <a:srgbClr val="E0E0EC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715697"/>
            <a:ext cx="3211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Масштаб використання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560445"/>
            <a:ext cx="3211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 Україні близько 96% </a:t>
            </a:r>
            <a:r>
              <a:rPr lang="en-US" sz="175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дітей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користуються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Інтернетом — це велика аудиторія, що потребує захисту.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488883"/>
            <a:ext cx="3664863" cy="3112889"/>
          </a:xfrm>
          <a:prstGeom prst="roundRect">
            <a:avLst>
              <a:gd name="adj" fmla="val 1093"/>
            </a:avLst>
          </a:prstGeom>
          <a:solidFill>
            <a:srgbClr val="E0E0EC"/>
          </a:solidFill>
          <a:ln/>
        </p:spPr>
      </p:sp>
      <p:sp>
        <p:nvSpPr>
          <p:cNvPr id="8" name="Text 5"/>
          <p:cNvSpPr/>
          <p:nvPr/>
        </p:nvSpPr>
        <p:spPr>
          <a:xfrm>
            <a:off x="10398562" y="2715697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Недостатня обізнаність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8562" y="3560445"/>
            <a:ext cx="32112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Понад половини молодих користувачів не знають про основні онлайн-загрози — ризик стати жертвою зростає.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943265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E0E0EC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6055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Зростання загроз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6545818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Щоденне збільшення кіберзлочинів, шахрайств та кібербулінгу робить навички безпеки критично важливими.</a:t>
            </a:r>
            <a:endParaRPr lang="en-US" sz="1750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200D5928-13A3-3997-90DB-037F1019A54F}"/>
              </a:ext>
            </a:extLst>
          </p:cNvPr>
          <p:cNvSpPr/>
          <p:nvPr/>
        </p:nvSpPr>
        <p:spPr>
          <a:xfrm>
            <a:off x="12790449" y="7727795"/>
            <a:ext cx="1739590" cy="401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D2E1E-B586-4335-B61D-9F8DEDC3C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8EAA2E-1541-2983-30A2-5AB3E873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984" y="7672639"/>
            <a:ext cx="1804416" cy="4445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69FD01-CFEA-C040-4E5B-A42354684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32" y="914400"/>
            <a:ext cx="9958253" cy="10460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D3DC04-FBF7-DF72-659B-6B0A6697A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132" y="2672717"/>
            <a:ext cx="9056075" cy="1046034"/>
          </a:xfrm>
          <a:prstGeom prst="rect">
            <a:avLst/>
          </a:prstGeom>
        </p:spPr>
      </p:pic>
      <p:pic>
        <p:nvPicPr>
          <p:cNvPr id="8" name="Рисунок 7" descr="Зображення, що містить текст, Шрифт, білий, типографі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DF6E69D-3C3B-3AB1-25B3-ADF1C2A6B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132" y="3857624"/>
            <a:ext cx="6074297" cy="811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7ECB1C-8055-0017-2A7B-00E9E0C3B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132" y="4808408"/>
            <a:ext cx="9188136" cy="10460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936F0E-F06F-8458-F40E-EA955877F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104" y="5909306"/>
            <a:ext cx="8073093" cy="6574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602815-4160-987D-EBD9-251DA1ECC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0075" y="5336090"/>
            <a:ext cx="64103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8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40C53FA-F397-F9E8-9576-674E7A580C25}"/>
              </a:ext>
            </a:extLst>
          </p:cNvPr>
          <p:cNvSpPr/>
          <p:nvPr/>
        </p:nvSpPr>
        <p:spPr>
          <a:xfrm>
            <a:off x="4196399" y="3653135"/>
            <a:ext cx="62376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 за увагу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2575B0-711A-154D-6692-5BCC6A5E8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4539" y="7807642"/>
            <a:ext cx="184785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59514" y="958340"/>
            <a:ext cx="78277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Основні загрози в Інтернеті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44854"/>
            <a:ext cx="670560" cy="8382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47838" y="2644854"/>
            <a:ext cx="209395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Фейки та дезінформація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747838" y="3489603"/>
            <a:ext cx="209395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Неправдива інформація може вводити в оману, маніпулювати емоціями та прийняттям рішень.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2644854"/>
            <a:ext cx="670560" cy="8382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079325" y="2644854"/>
            <a:ext cx="20940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Кібербулінг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079325" y="3135273"/>
            <a:ext cx="209407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Цькування онлайн — травма, яка впливає на самооцінку й безпеку дитини.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2644854"/>
            <a:ext cx="670560" cy="8382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410932" y="2644854"/>
            <a:ext cx="209407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Шахрайство та небезпечні контакти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410932" y="3843933"/>
            <a:ext cx="2094071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Незнайомці можуть видавати себе за іншого, виманювати дані або домовлятись про зустрічі з поганими намірами.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2644854"/>
            <a:ext cx="670560" cy="8382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1742539" y="2644854"/>
            <a:ext cx="209407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Віруси та шкідливі програми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1742539" y="3843933"/>
            <a:ext cx="209407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Програми можуть зламати пристрій, вкрасти дані або шифрувати файли для викупу.</a:t>
            </a:r>
            <a:endParaRPr lang="en-US" sz="1750" dirty="0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53706AB4-2D15-59FF-93DE-5BA24F864D1A}"/>
              </a:ext>
            </a:extLst>
          </p:cNvPr>
          <p:cNvSpPr/>
          <p:nvPr/>
        </p:nvSpPr>
        <p:spPr>
          <a:xfrm>
            <a:off x="12790449" y="7727795"/>
            <a:ext cx="1739590" cy="401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08021"/>
            <a:ext cx="62634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Вражаюча статистика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356961"/>
            <a:ext cx="2367558" cy="4564499"/>
          </a:xfrm>
          <a:prstGeom prst="roundRect">
            <a:avLst>
              <a:gd name="adj" fmla="val 1437"/>
            </a:avLst>
          </a:prstGeom>
          <a:solidFill>
            <a:srgbClr val="E0E0EC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583775"/>
            <a:ext cx="19139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Соціальні мережі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428524"/>
            <a:ext cx="1913930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52% дітей заходять в Інтернет перш за все для спілкування — соцмережі формують їх онлайн-життя.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8874562" y="2356961"/>
            <a:ext cx="2367558" cy="4564499"/>
          </a:xfrm>
          <a:prstGeom prst="roundRect">
            <a:avLst>
              <a:gd name="adj" fmla="val 1437"/>
            </a:avLst>
          </a:prstGeom>
          <a:solidFill>
            <a:srgbClr val="E0E0EC"/>
          </a:solidFill>
          <a:ln/>
        </p:spPr>
      </p:sp>
      <p:sp>
        <p:nvSpPr>
          <p:cNvPr id="8" name="Text 5"/>
          <p:cNvSpPr/>
          <p:nvPr/>
        </p:nvSpPr>
        <p:spPr>
          <a:xfrm>
            <a:off x="9101376" y="2583775"/>
            <a:ext cx="19139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Особисті дані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101376" y="3074194"/>
            <a:ext cx="1913930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46% діляться телефоном, 36% — домашньою адресою; це підвищує ризик викриття приватної інформації.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1468933" y="2356961"/>
            <a:ext cx="2367558" cy="4564499"/>
          </a:xfrm>
          <a:prstGeom prst="roundRect">
            <a:avLst>
              <a:gd name="adj" fmla="val 1437"/>
            </a:avLst>
          </a:prstGeom>
          <a:solidFill>
            <a:srgbClr val="E0E0EC"/>
          </a:solidFill>
          <a:ln/>
        </p:spPr>
      </p:sp>
      <p:sp>
        <p:nvSpPr>
          <p:cNvPr id="11" name="Text 8"/>
          <p:cNvSpPr/>
          <p:nvPr/>
        </p:nvSpPr>
        <p:spPr>
          <a:xfrm>
            <a:off x="11695748" y="2583775"/>
            <a:ext cx="19139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Ризикові зустрічі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695748" y="3428524"/>
            <a:ext cx="1913930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4,3% дітей стикалися з ризиковими ситуаціями через зустрічі з незнайомцями, що може мати серйозні наслідки.</a:t>
            </a:r>
            <a:endParaRPr lang="en-US" sz="1750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1C83B0A-51BF-A72C-6564-91A604D85E34}"/>
              </a:ext>
            </a:extLst>
          </p:cNvPr>
          <p:cNvSpPr/>
          <p:nvPr/>
        </p:nvSpPr>
        <p:spPr>
          <a:xfrm>
            <a:off x="12790449" y="7727795"/>
            <a:ext cx="1739590" cy="401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1874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Правила безпеки: що потрібно знати кожному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176468"/>
            <a:ext cx="7556421" cy="2052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Ніколи не давайте особисту інформацію без дозволу батьків.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 погоджуйтеся на зустрічі з людьми, яких знаєте лише онлайн.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 відкривайте підозрілі листи, посилання або файли.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 діліться паролями — навіть з друзями.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484019"/>
            <a:ext cx="7556421" cy="1326713"/>
          </a:xfrm>
          <a:prstGeom prst="roundRect">
            <a:avLst>
              <a:gd name="adj" fmla="val 2565"/>
            </a:avLst>
          </a:prstGeom>
          <a:solidFill>
            <a:srgbClr val="D5D5DD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5835729"/>
            <a:ext cx="283488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5767507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Порада: обговоріть ці </a:t>
            </a:r>
            <a:r>
              <a:rPr lang="en-US" sz="17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правила</a:t>
            </a: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</a:t>
            </a: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оновлюйте їх регулярно.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222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Як розпізнати фейкову інформацію?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84007"/>
            <a:ext cx="35015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Перевіряйте новини на кількох надійних джерелах, шукайте офіційні підтвердження та авторитетні видання. Будьте особливо уважні до джерела та дати публікації.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4856321" y="365557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01014"/>
          </a:solidFill>
          <a:ln/>
        </p:spPr>
      </p:sp>
      <p:sp>
        <p:nvSpPr>
          <p:cNvPr id="6" name="Text 3"/>
          <p:cNvSpPr/>
          <p:nvPr/>
        </p:nvSpPr>
        <p:spPr>
          <a:xfrm>
            <a:off x="5196483" y="3535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Сумнівні ознаки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196483" y="4116229"/>
            <a:ext cx="3161348" cy="2336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Сенсаційні заголовки без джерел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Фото або відео без контексту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Відсутність інших репортажів на ту ж тему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8373" y="1406962"/>
            <a:ext cx="8060055" cy="9675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Кібербулінг: як захиститися і допомогти іншим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028373" y="2532936"/>
            <a:ext cx="154781" cy="193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01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6028373" y="2773204"/>
            <a:ext cx="8060055" cy="22860"/>
          </a:xfrm>
          <a:prstGeom prst="rect">
            <a:avLst/>
          </a:prstGeom>
          <a:solidFill>
            <a:srgbClr val="101014"/>
          </a:solidFill>
          <a:ln/>
        </p:spPr>
      </p:sp>
      <p:sp>
        <p:nvSpPr>
          <p:cNvPr id="6" name="Text 3"/>
          <p:cNvSpPr/>
          <p:nvPr/>
        </p:nvSpPr>
        <p:spPr>
          <a:xfrm>
            <a:off x="6028373" y="2896314"/>
            <a:ext cx="1935599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Не відповідайте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6028373" y="3201591"/>
            <a:ext cx="8060055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Не ескалюйте конфлікт — ігноруйте провокації та не відповідайте на образи.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6028373" y="3631763"/>
            <a:ext cx="154781" cy="193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02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6028373" y="3872032"/>
            <a:ext cx="8060055" cy="22860"/>
          </a:xfrm>
          <a:prstGeom prst="rect">
            <a:avLst/>
          </a:prstGeom>
          <a:solidFill>
            <a:srgbClr val="101014"/>
          </a:solidFill>
          <a:ln/>
        </p:spPr>
      </p:sp>
      <p:sp>
        <p:nvSpPr>
          <p:cNvPr id="10" name="Text 7"/>
          <p:cNvSpPr/>
          <p:nvPr/>
        </p:nvSpPr>
        <p:spPr>
          <a:xfrm>
            <a:off x="6028373" y="3995142"/>
            <a:ext cx="1935599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Зберігайте докази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6028373" y="4300418"/>
            <a:ext cx="8060055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Зробіть скріншоти, збережіть листування — це допоможе при зверненні до дорослих або модерації.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6028373" y="4730591"/>
            <a:ext cx="154781" cy="193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03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6028373" y="4970859"/>
            <a:ext cx="8060055" cy="22860"/>
          </a:xfrm>
          <a:prstGeom prst="rect">
            <a:avLst/>
          </a:prstGeom>
          <a:solidFill>
            <a:srgbClr val="101014"/>
          </a:solidFill>
          <a:ln/>
        </p:spPr>
      </p:sp>
      <p:sp>
        <p:nvSpPr>
          <p:cNvPr id="14" name="Text 11"/>
          <p:cNvSpPr/>
          <p:nvPr/>
        </p:nvSpPr>
        <p:spPr>
          <a:xfrm>
            <a:off x="6028373" y="5093970"/>
            <a:ext cx="1935599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Попросіть допомогу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028373" y="5399246"/>
            <a:ext cx="8060055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Повідомте батьків, вчителів або службову підтримку платформи — шукайте підтримку.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6028373" y="5829419"/>
            <a:ext cx="154781" cy="193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04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6028373" y="6069687"/>
            <a:ext cx="8060055" cy="22860"/>
          </a:xfrm>
          <a:prstGeom prst="rect">
            <a:avLst/>
          </a:prstGeom>
          <a:solidFill>
            <a:srgbClr val="101014"/>
          </a:solidFill>
          <a:ln/>
        </p:spPr>
      </p:sp>
      <p:sp>
        <p:nvSpPr>
          <p:cNvPr id="18" name="Text 15"/>
          <p:cNvSpPr/>
          <p:nvPr/>
        </p:nvSpPr>
        <p:spPr>
          <a:xfrm>
            <a:off x="6028373" y="6192798"/>
            <a:ext cx="1935599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Пам'ятайте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6028373" y="6498074"/>
            <a:ext cx="8060055" cy="208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 не самі — доступні служби та ресурси для емоційної та правової підтримки.</a:t>
            </a:r>
            <a:endParaRPr lang="en-US" sz="12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C116B9-E78D-4C3A-0451-59D796D34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771" y="7819834"/>
            <a:ext cx="1847850" cy="2952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4728" y="1062395"/>
            <a:ext cx="6893123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Технічні поради для безпеки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728" y="1926907"/>
            <a:ext cx="391239" cy="39123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86947" y="1994059"/>
            <a:ext cx="2445782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Антивірус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286947" y="2400895"/>
            <a:ext cx="7172325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Встановлюйте та регулярно оновлюйте антивірусні програми — скануйте підозрілі файли.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728" y="3321368"/>
            <a:ext cx="391239" cy="39123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286947" y="3388519"/>
            <a:ext cx="2445782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Сильні паролі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286947" y="3795355"/>
            <a:ext cx="7172325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Використовуйте унікальні складні паролі і менеджер паролів; вмикайте двофакторну аутентифікацію.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4728" y="4715828"/>
            <a:ext cx="391239" cy="39123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86947" y="4782979"/>
            <a:ext cx="2445782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Оновлення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286947" y="5189815"/>
            <a:ext cx="7172325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Регулярно оновлюйте ОС та додатки — патчі закривають відомі вразливості.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4728" y="6110288"/>
            <a:ext cx="391239" cy="39123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286947" y="6177439"/>
            <a:ext cx="2445782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Джерела програм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286947" y="6584275"/>
            <a:ext cx="7172325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Завантажуйте додатки тільки з офіційних магазинів або сайтів виробників.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818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Відповідальна поведінка в Інтернеті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343650" y="3366373"/>
            <a:ext cx="215800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Основні принципи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343650" y="4301847"/>
            <a:ext cx="215800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Ввічливість, повага, відповідальність</a:t>
            </a: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126141" y="3343632"/>
            <a:ext cx="4717971" cy="34247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Дотримуйтесь етикету та законів — те, що ви пишете онлайн, має наслідки офлайн.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Подумайте перш ніж публікувати: чи не зашкодить це комусь або вам у майбутньому?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Підтримуйте інших — повідомляйте про порушення і пропонуйте допомогу.</a:t>
            </a:r>
            <a:endParaRPr lang="en-US" sz="1750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D525DDFA-F7D6-BE3D-9ED1-297AAA04C58A}"/>
              </a:ext>
            </a:extLst>
          </p:cNvPr>
          <p:cNvSpPr/>
          <p:nvPr/>
        </p:nvSpPr>
        <p:spPr>
          <a:xfrm>
            <a:off x="12790449" y="7727795"/>
            <a:ext cx="1739590" cy="401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569</Words>
  <Application>Microsoft Office PowerPoint</Application>
  <PresentationFormat>Довільний</PresentationFormat>
  <Paragraphs>88</Paragraphs>
  <Slides>21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7" baseType="lpstr">
      <vt:lpstr>Playfair Display Bold</vt:lpstr>
      <vt:lpstr>Google Sans Flex</vt:lpstr>
      <vt:lpstr>Open Sans</vt:lpstr>
      <vt:lpstr>Playfair Display Light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Ірина Петрів</cp:lastModifiedBy>
  <cp:revision>10</cp:revision>
  <cp:lastPrinted>2026-02-27T07:26:20Z</cp:lastPrinted>
  <dcterms:created xsi:type="dcterms:W3CDTF">2026-02-27T07:15:27Z</dcterms:created>
  <dcterms:modified xsi:type="dcterms:W3CDTF">2026-02-27T10:08:01Z</dcterms:modified>
</cp:coreProperties>
</file>